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media/image27.png" ContentType="image/png"/>
  <Override PartName="/ppt/media/image4.gif" ContentType="image/gif"/>
  <Override PartName="/ppt/media/image25.png" ContentType="image/png"/>
  <Override PartName="/ppt/media/image2.gif" ContentType="image/gif"/>
  <Override PartName="/ppt/media/image42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9.png" ContentType="image/png"/>
  <Override PartName="/ppt/media/image39.png" ContentType="image/png"/>
  <Override PartName="/ppt/media/image7.gif" ContentType="image/gif"/>
  <Override PartName="/ppt/media/image35.png" ContentType="image/png"/>
  <Override PartName="/ppt/media/image10.png" ContentType="image/png"/>
  <Override PartName="/ppt/media/image30.png" ContentType="image/png"/>
  <Override PartName="/ppt/media/image37.jpeg" ContentType="image/jpeg"/>
  <Override PartName="/ppt/media/image13.png" ContentType="image/png"/>
  <Override PartName="/ppt/media/image12.png" ContentType="image/png"/>
  <Override PartName="/ppt/media/image34.jpeg" ContentType="image/jpeg"/>
  <Override PartName="/ppt/media/image40.png" ContentType="image/png"/>
  <Override PartName="/ppt/media/image32.png" ContentType="image/png"/>
  <Override PartName="/ppt/media/image41.jpeg" ContentType="image/jpeg"/>
  <Override PartName="/ppt/media/image43.png" ContentType="image/png"/>
  <Override PartName="/ppt/media/image8.png" ContentType="image/png"/>
  <Override PartName="/ppt/media/image38.jpeg" ContentType="image/jpeg"/>
  <Override PartName="/ppt/media/image28.png" ContentType="image/png"/>
  <Override PartName="/ppt/media/image5.gif" ContentType="image/gif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Klicken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AT" sz="2000" spc="-1" strike="noStrike">
                <a:latin typeface="Arial"/>
              </a:rPr>
              <a:t>Format der Notizen mittels Klicken bearbeiten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AT" sz="1400" spc="-1" strike="noStrike">
                <a:latin typeface="Times New Roman"/>
              </a:rPr>
              <a:t>&lt;Kopfzeile&gt;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AT" sz="1400" spc="-1" strike="noStrike">
                <a:latin typeface="Times New Roman"/>
              </a:rPr>
              <a:t>&lt;Datum/Uhrzeit&gt;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AT" sz="1400" spc="-1" strike="noStrike">
                <a:latin typeface="Times New Roman"/>
              </a:rPr>
              <a:t>&lt;Fußzeile&gt;</a:t>
            </a:r>
            <a:endParaRPr b="0" lang="de-AT" sz="1400" spc="-1" strike="noStrike">
              <a:latin typeface="Times New Roman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FB66755-A857-41AC-90FB-3DB065CF0F72}" type="slidenum">
              <a:rPr b="0" lang="de-AT" sz="1400" spc="-1" strike="noStrike">
                <a:latin typeface="Times New Roman"/>
              </a:rPr>
              <a:t>&lt;Foliennummer&gt;</a:t>
            </a:fld>
            <a:endParaRPr b="0" lang="de-A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hyperlink" Target="https://de.wikipedia.org/wiki/Meridiantertie" TargetMode="External"/><Relationship Id="rId2" Type="http://schemas.openxmlformats.org/officeDocument/2006/relationships/slide" Target="../slides/slide25.xml"/><Relationship Id="rId3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zxx" sz="2000" spc="-1" strike="noStrike">
                <a:latin typeface="Arial"/>
              </a:rPr>
              <a:t>Hallo everybody and welcome to our presentation. We are going to present the topic P4 Accuracy of Approximate Circuits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</a:t>
            </a:r>
            <a:r>
              <a:rPr b="0" lang="en-US" sz="2000" spc="-1" strike="noStrike">
                <a:latin typeface="Arial"/>
              </a:rPr>
              <a:t>and x[1] </a:t>
            </a:r>
            <a:r>
              <a:rPr b="0" lang="en-US" sz="2000" spc="-1" strike="noStrike">
                <a:latin typeface="Arial"/>
              </a:rPr>
              <a:t>are 0 </a:t>
            </a:r>
            <a:r>
              <a:rPr b="0" lang="en-US" sz="2000" spc="-1" strike="noStrike">
                <a:latin typeface="Arial"/>
              </a:rPr>
              <a:t>then the </a:t>
            </a:r>
            <a:r>
              <a:rPr b="0" lang="en-US" sz="2000" spc="-1" strike="noStrike">
                <a:latin typeface="Arial"/>
              </a:rPr>
              <a:t>solution </a:t>
            </a:r>
            <a:r>
              <a:rPr b="0" lang="en-US" sz="2000" spc="-1" strike="noStrike">
                <a:latin typeface="Arial"/>
              </a:rPr>
              <a:t>is 0, so </a:t>
            </a:r>
            <a:r>
              <a:rPr b="0" lang="en-US" sz="2000" spc="-1" strike="noStrike">
                <a:latin typeface="Arial"/>
              </a:rPr>
              <a:t>the edge </a:t>
            </a:r>
            <a:r>
              <a:rPr b="0" lang="en-US" sz="2000" spc="-1" strike="noStrike">
                <a:latin typeface="Arial"/>
              </a:rPr>
              <a:t>goes </a:t>
            </a:r>
            <a:r>
              <a:rPr b="0" lang="en-US" sz="2000" spc="-1" strike="noStrike">
                <a:latin typeface="Arial"/>
              </a:rPr>
              <a:t>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</a:t>
            </a:r>
            <a:r>
              <a:rPr b="0" lang="en-US" sz="2000" spc="-1" strike="noStrike">
                <a:latin typeface="Arial"/>
              </a:rPr>
              <a:t>path to </a:t>
            </a:r>
            <a:r>
              <a:rPr b="0" lang="en-US" sz="2000" spc="-1" strike="noStrike">
                <a:latin typeface="Arial"/>
              </a:rPr>
              <a:t>reach the </a:t>
            </a:r>
            <a:r>
              <a:rPr b="0" lang="en-US" sz="2000" spc="-1" strike="noStrike">
                <a:latin typeface="Arial"/>
              </a:rPr>
              <a:t>0 is with </a:t>
            </a:r>
            <a:r>
              <a:rPr b="0" lang="en-US" sz="2000" spc="-1" strike="noStrike">
                <a:latin typeface="Arial"/>
              </a:rPr>
              <a:t>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reduction </a:t>
            </a:r>
            <a:r>
              <a:rPr b="0" lang="en-US" sz="2000" spc="-1" strike="noStrike">
                <a:latin typeface="Arial"/>
              </a:rPr>
              <a:t>of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paths </a:t>
            </a:r>
            <a:r>
              <a:rPr b="0" lang="en-US" sz="2000" spc="-1" strike="noStrike">
                <a:latin typeface="Arial"/>
              </a:rPr>
              <a:t>lead to a </a:t>
            </a:r>
            <a:r>
              <a:rPr b="0" lang="en-US" sz="2000" spc="-1" strike="noStrike">
                <a:latin typeface="Arial"/>
              </a:rPr>
              <a:t>much </a:t>
            </a:r>
            <a:r>
              <a:rPr b="0" lang="en-US" sz="2000" spc="-1" strike="noStrike">
                <a:latin typeface="Arial"/>
              </a:rPr>
              <a:t>smaller </a:t>
            </a:r>
            <a:r>
              <a:rPr b="0" lang="en-US" sz="2000" spc="-1" strike="noStrike">
                <a:latin typeface="Arial"/>
              </a:rPr>
              <a:t>represent</a:t>
            </a:r>
            <a:r>
              <a:rPr b="0" lang="en-US" sz="2000" spc="-1" strike="noStrike">
                <a:latin typeface="Arial"/>
              </a:rPr>
              <a:t>ation </a:t>
            </a:r>
            <a:r>
              <a:rPr b="0" lang="en-US" sz="2000" spc="-1" strike="noStrike">
                <a:latin typeface="Arial"/>
              </a:rPr>
              <a:t>then a </a:t>
            </a:r>
            <a:r>
              <a:rPr b="0" lang="en-US" sz="2000" spc="-1" strike="noStrike">
                <a:latin typeface="Arial"/>
              </a:rPr>
              <a:t>truth </a:t>
            </a:r>
            <a:r>
              <a:rPr b="0" lang="en-US" sz="2000" spc="-1" strike="noStrike">
                <a:latin typeface="Arial"/>
              </a:rPr>
              <a:t>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compute </a:t>
            </a:r>
            <a:r>
              <a:rPr b="0" lang="en-US" sz="2000" spc="-1" strike="noStrike">
                <a:latin typeface="Arial"/>
              </a:rPr>
              <a:t>and </a:t>
            </a:r>
            <a:r>
              <a:rPr b="0" lang="en-US" sz="2000" spc="-1" strike="noStrike">
                <a:latin typeface="Arial"/>
              </a:rPr>
              <a:t>analyze </a:t>
            </a:r>
            <a:r>
              <a:rPr b="0" lang="en-US" sz="2000" spc="-1" strike="noStrike">
                <a:latin typeface="Arial"/>
              </a:rPr>
              <a:t>BDD </a:t>
            </a:r>
            <a:r>
              <a:rPr b="0" lang="en-US" sz="2000" spc="-1" strike="noStrike">
                <a:latin typeface="Arial"/>
              </a:rPr>
              <a:t>automati</a:t>
            </a:r>
            <a:r>
              <a:rPr b="0" lang="en-US" sz="2000" spc="-1" strike="noStrike">
                <a:latin typeface="Arial"/>
              </a:rPr>
              <a:t>cally. </a:t>
            </a: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includes </a:t>
            </a:r>
            <a:r>
              <a:rPr b="0" lang="en-US" sz="2000" spc="-1" strike="noStrike">
                <a:latin typeface="Arial"/>
              </a:rPr>
              <a:t>checking </a:t>
            </a:r>
            <a:r>
              <a:rPr b="0" lang="en-US" sz="2000" spc="-1" strike="noStrike">
                <a:latin typeface="Arial"/>
              </a:rPr>
              <a:t>for </a:t>
            </a:r>
            <a:r>
              <a:rPr b="0" lang="en-US" sz="2000" spc="-1" strike="noStrike">
                <a:latin typeface="Arial"/>
              </a:rPr>
              <a:t>satisfiabil</a:t>
            </a:r>
            <a:r>
              <a:rPr b="0" lang="en-US" sz="2000" spc="-1" strike="noStrike">
                <a:latin typeface="Arial"/>
              </a:rPr>
              <a:t>ity, </a:t>
            </a:r>
            <a:r>
              <a:rPr b="0" lang="en-US" sz="2000" spc="-1" strike="noStrike">
                <a:latin typeface="Arial"/>
              </a:rPr>
              <a:t>tautologi</a:t>
            </a:r>
            <a:r>
              <a:rPr b="0" lang="en-US" sz="2000" spc="-1" strike="noStrike">
                <a:latin typeface="Arial"/>
              </a:rPr>
              <a:t>es, and </a:t>
            </a:r>
            <a:r>
              <a:rPr b="0" lang="en-US" sz="2000" spc="-1" strike="noStrike">
                <a:latin typeface="Arial"/>
              </a:rPr>
              <a:t>value </a:t>
            </a:r>
            <a:r>
              <a:rPr b="0" lang="en-US" sz="2000" spc="-1" strike="noStrike">
                <a:latin typeface="Arial"/>
              </a:rPr>
              <a:t>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complexit</a:t>
            </a:r>
            <a:r>
              <a:rPr b="0" lang="en-US" sz="2000" spc="-1" strike="noStrike">
                <a:latin typeface="Arial"/>
              </a:rPr>
              <a:t>y only </a:t>
            </a:r>
            <a:r>
              <a:rPr b="0" lang="en-US" sz="2000" spc="-1" strike="noStrike">
                <a:latin typeface="Arial"/>
              </a:rPr>
              <a:t>grows </a:t>
            </a:r>
            <a:r>
              <a:rPr b="0" lang="en-US" sz="2000" spc="-1" strike="noStrike">
                <a:latin typeface="Arial"/>
              </a:rPr>
              <a:t>either </a:t>
            </a:r>
            <a:r>
              <a:rPr b="0" lang="en-US" sz="2000" spc="-1" strike="noStrike">
                <a:latin typeface="Arial"/>
              </a:rPr>
              <a:t>linear or </a:t>
            </a:r>
            <a:r>
              <a:rPr b="0" lang="en-US" sz="2000" spc="-1" strike="noStrike">
                <a:latin typeface="Arial"/>
              </a:rPr>
              <a:t>quadratic </a:t>
            </a:r>
            <a:r>
              <a:rPr b="0" lang="en-US" sz="2000" spc="-1" strike="noStrike">
                <a:latin typeface="Arial"/>
              </a:rPr>
              <a:t>with the </a:t>
            </a:r>
            <a:r>
              <a:rPr b="0" lang="en-US" sz="2000" spc="-1" strike="noStrike">
                <a:latin typeface="Arial"/>
              </a:rPr>
              <a:t>number </a:t>
            </a:r>
            <a:r>
              <a:rPr b="0" lang="en-US" sz="2000" spc="-1" strike="noStrike">
                <a:latin typeface="Arial"/>
              </a:rPr>
              <a:t>of inputs </a:t>
            </a:r>
            <a:r>
              <a:rPr b="0" lang="en-US" sz="2000" spc="-1" strike="noStrike">
                <a:latin typeface="Arial"/>
              </a:rPr>
              <a:t>for these </a:t>
            </a:r>
            <a:r>
              <a:rPr b="0" lang="en-US" sz="2000" spc="-1" strike="noStrike">
                <a:latin typeface="Arial"/>
              </a:rPr>
              <a:t>operation</a:t>
            </a:r>
            <a:r>
              <a:rPr b="0" lang="en-US" sz="2000" spc="-1" strike="noStrike">
                <a:latin typeface="Arial"/>
              </a:rPr>
              <a:t>s. (Exact </a:t>
            </a:r>
            <a:r>
              <a:rPr b="0" lang="en-US" sz="2000" spc="-1" strike="noStrike">
                <a:latin typeface="Arial"/>
              </a:rPr>
              <a:t>numbers </a:t>
            </a:r>
            <a:r>
              <a:rPr b="0" lang="en-US" sz="2000" spc="-1" strike="noStrike">
                <a:latin typeface="Arial"/>
              </a:rPr>
              <a:t>in “An </a:t>
            </a:r>
            <a:r>
              <a:rPr b="0" lang="en-US" sz="2000" spc="-1" strike="noStrike">
                <a:latin typeface="Arial"/>
              </a:rPr>
              <a:t>Introducti</a:t>
            </a:r>
            <a:r>
              <a:rPr b="0" lang="en-US" sz="2000" spc="-1" strike="noStrike">
                <a:latin typeface="Arial"/>
              </a:rPr>
              <a:t>on to </a:t>
            </a:r>
            <a:r>
              <a:rPr b="0" lang="en-US" sz="2000" spc="-1" strike="noStrike">
                <a:latin typeface="Arial"/>
              </a:rPr>
              <a:t>BDDs” by </a:t>
            </a:r>
            <a:r>
              <a:rPr b="0" lang="en-US" sz="2000" spc="-1" strike="noStrike">
                <a:latin typeface="Arial"/>
              </a:rPr>
              <a:t>Henrik </a:t>
            </a:r>
            <a:r>
              <a:rPr b="0" lang="en-US" sz="2000" spc="-1" strike="noStrike">
                <a:latin typeface="Arial"/>
              </a:rPr>
              <a:t>Reif </a:t>
            </a:r>
            <a:r>
              <a:rPr b="0" lang="en-US" sz="2000" spc="-1" strike="noStrike">
                <a:latin typeface="Arial"/>
              </a:rPr>
              <a:t>Andersen</a:t>
            </a:r>
            <a:r>
              <a:rPr b="0" lang="en-US" sz="2000" spc="-1" strike="noStrike">
                <a:latin typeface="Arial"/>
              </a:rPr>
              <a:t>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</a:t>
            </a:r>
            <a:r>
              <a:rPr b="0" lang="en-US" sz="2000" spc="-1" strike="noStrike">
                <a:latin typeface="Arial"/>
              </a:rPr>
              <a:t>techniqu</a:t>
            </a:r>
            <a:r>
              <a:rPr b="0" lang="en-US" sz="2000" spc="-1" strike="noStrike">
                <a:latin typeface="Arial"/>
              </a:rPr>
              <a:t>e, the </a:t>
            </a:r>
            <a:r>
              <a:rPr b="0" lang="en-US" sz="2000" spc="-1" strike="noStrike">
                <a:latin typeface="Arial"/>
              </a:rPr>
              <a:t>analyzes </a:t>
            </a:r>
            <a:r>
              <a:rPr b="0" lang="en-US" sz="2000" spc="-1" strike="noStrike">
                <a:latin typeface="Arial"/>
              </a:rPr>
              <a:t>can be </a:t>
            </a:r>
            <a:r>
              <a:rPr b="0" lang="en-US" sz="2000" spc="-1" strike="noStrike">
                <a:latin typeface="Arial"/>
              </a:rPr>
              <a:t>done in </a:t>
            </a:r>
            <a:r>
              <a:rPr b="0" lang="en-US" sz="2000" spc="-1" strike="noStrike">
                <a:latin typeface="Arial"/>
              </a:rPr>
              <a:t>an </a:t>
            </a:r>
            <a:r>
              <a:rPr b="0" lang="en-US" sz="2000" spc="-1" strike="noStrike">
                <a:latin typeface="Arial"/>
              </a:rPr>
              <a:t>efficient </a:t>
            </a:r>
            <a:r>
              <a:rPr b="0" lang="en-US" sz="2000" spc="-1" strike="noStrike">
                <a:latin typeface="Arial"/>
              </a:rPr>
              <a:t>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</a:t>
            </a:r>
            <a:r>
              <a:rPr b="0" lang="en-US" sz="2000" spc="-1" strike="noStrike">
                <a:latin typeface="Arial"/>
              </a:rPr>
              <a:t>and x[1] </a:t>
            </a:r>
            <a:r>
              <a:rPr b="0" lang="en-US" sz="2000" spc="-1" strike="noStrike">
                <a:latin typeface="Arial"/>
              </a:rPr>
              <a:t>are 0 </a:t>
            </a:r>
            <a:r>
              <a:rPr b="0" lang="en-US" sz="2000" spc="-1" strike="noStrike">
                <a:latin typeface="Arial"/>
              </a:rPr>
              <a:t>then the </a:t>
            </a:r>
            <a:r>
              <a:rPr b="0" lang="en-US" sz="2000" spc="-1" strike="noStrike">
                <a:latin typeface="Arial"/>
              </a:rPr>
              <a:t>solution </a:t>
            </a:r>
            <a:r>
              <a:rPr b="0" lang="en-US" sz="2000" spc="-1" strike="noStrike">
                <a:latin typeface="Arial"/>
              </a:rPr>
              <a:t>is 0, so </a:t>
            </a:r>
            <a:r>
              <a:rPr b="0" lang="en-US" sz="2000" spc="-1" strike="noStrike">
                <a:latin typeface="Arial"/>
              </a:rPr>
              <a:t>the edge </a:t>
            </a:r>
            <a:r>
              <a:rPr b="0" lang="en-US" sz="2000" spc="-1" strike="noStrike">
                <a:latin typeface="Arial"/>
              </a:rPr>
              <a:t>goes </a:t>
            </a:r>
            <a:r>
              <a:rPr b="0" lang="en-US" sz="2000" spc="-1" strike="noStrike">
                <a:latin typeface="Arial"/>
              </a:rPr>
              <a:t>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</a:t>
            </a:r>
            <a:r>
              <a:rPr b="0" lang="en-US" sz="2000" spc="-1" strike="noStrike">
                <a:latin typeface="Arial"/>
              </a:rPr>
              <a:t>path to </a:t>
            </a:r>
            <a:r>
              <a:rPr b="0" lang="en-US" sz="2000" spc="-1" strike="noStrike">
                <a:latin typeface="Arial"/>
              </a:rPr>
              <a:t>reach the </a:t>
            </a:r>
            <a:r>
              <a:rPr b="0" lang="en-US" sz="2000" spc="-1" strike="noStrike">
                <a:latin typeface="Arial"/>
              </a:rPr>
              <a:t>0 is with </a:t>
            </a:r>
            <a:r>
              <a:rPr b="0" lang="en-US" sz="2000" spc="-1" strike="noStrike">
                <a:latin typeface="Arial"/>
              </a:rPr>
              <a:t>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reduction </a:t>
            </a:r>
            <a:r>
              <a:rPr b="0" lang="en-US" sz="2000" spc="-1" strike="noStrike">
                <a:latin typeface="Arial"/>
              </a:rPr>
              <a:t>of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paths </a:t>
            </a:r>
            <a:r>
              <a:rPr b="0" lang="en-US" sz="2000" spc="-1" strike="noStrike">
                <a:latin typeface="Arial"/>
              </a:rPr>
              <a:t>lead to a </a:t>
            </a:r>
            <a:r>
              <a:rPr b="0" lang="en-US" sz="2000" spc="-1" strike="noStrike">
                <a:latin typeface="Arial"/>
              </a:rPr>
              <a:t>much </a:t>
            </a:r>
            <a:r>
              <a:rPr b="0" lang="en-US" sz="2000" spc="-1" strike="noStrike">
                <a:latin typeface="Arial"/>
              </a:rPr>
              <a:t>smaller </a:t>
            </a:r>
            <a:r>
              <a:rPr b="0" lang="en-US" sz="2000" spc="-1" strike="noStrike">
                <a:latin typeface="Arial"/>
              </a:rPr>
              <a:t>represent</a:t>
            </a:r>
            <a:r>
              <a:rPr b="0" lang="en-US" sz="2000" spc="-1" strike="noStrike">
                <a:latin typeface="Arial"/>
              </a:rPr>
              <a:t>ation </a:t>
            </a:r>
            <a:r>
              <a:rPr b="0" lang="en-US" sz="2000" spc="-1" strike="noStrike">
                <a:latin typeface="Arial"/>
              </a:rPr>
              <a:t>then a </a:t>
            </a:r>
            <a:r>
              <a:rPr b="0" lang="en-US" sz="2000" spc="-1" strike="noStrike">
                <a:latin typeface="Arial"/>
              </a:rPr>
              <a:t>truth </a:t>
            </a:r>
            <a:r>
              <a:rPr b="0" lang="en-US" sz="2000" spc="-1" strike="noStrike">
                <a:latin typeface="Arial"/>
              </a:rPr>
              <a:t>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</a:t>
            </a:r>
            <a:r>
              <a:rPr b="0" lang="en-US" sz="2000" spc="-1" strike="noStrike">
                <a:latin typeface="Arial"/>
              </a:rPr>
              <a:t>possible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compute </a:t>
            </a:r>
            <a:r>
              <a:rPr b="0" lang="en-US" sz="2000" spc="-1" strike="noStrike">
                <a:latin typeface="Arial"/>
              </a:rPr>
              <a:t>and </a:t>
            </a:r>
            <a:r>
              <a:rPr b="0" lang="en-US" sz="2000" spc="-1" strike="noStrike">
                <a:latin typeface="Arial"/>
              </a:rPr>
              <a:t>analyze </a:t>
            </a:r>
            <a:r>
              <a:rPr b="0" lang="en-US" sz="2000" spc="-1" strike="noStrike">
                <a:latin typeface="Arial"/>
              </a:rPr>
              <a:t>BDD </a:t>
            </a:r>
            <a:r>
              <a:rPr b="0" lang="en-US" sz="2000" spc="-1" strike="noStrike">
                <a:latin typeface="Arial"/>
              </a:rPr>
              <a:t>automati</a:t>
            </a:r>
            <a:r>
              <a:rPr b="0" lang="en-US" sz="2000" spc="-1" strike="noStrike">
                <a:latin typeface="Arial"/>
              </a:rPr>
              <a:t>cally. </a:t>
            </a:r>
            <a:r>
              <a:rPr b="0" lang="en-US" sz="2000" spc="-1" strike="noStrike">
                <a:latin typeface="Arial"/>
              </a:rPr>
              <a:t>This </a:t>
            </a:r>
            <a:r>
              <a:rPr b="0" lang="en-US" sz="2000" spc="-1" strike="noStrike">
                <a:latin typeface="Arial"/>
              </a:rPr>
              <a:t>includes </a:t>
            </a:r>
            <a:r>
              <a:rPr b="0" lang="en-US" sz="2000" spc="-1" strike="noStrike">
                <a:latin typeface="Arial"/>
              </a:rPr>
              <a:t>checking </a:t>
            </a:r>
            <a:r>
              <a:rPr b="0" lang="en-US" sz="2000" spc="-1" strike="noStrike">
                <a:latin typeface="Arial"/>
              </a:rPr>
              <a:t>for </a:t>
            </a:r>
            <a:r>
              <a:rPr b="0" lang="en-US" sz="2000" spc="-1" strike="noStrike">
                <a:latin typeface="Arial"/>
              </a:rPr>
              <a:t>satisfiabil</a:t>
            </a:r>
            <a:r>
              <a:rPr b="0" lang="en-US" sz="2000" spc="-1" strike="noStrike">
                <a:latin typeface="Arial"/>
              </a:rPr>
              <a:t>ity, </a:t>
            </a:r>
            <a:r>
              <a:rPr b="0" lang="en-US" sz="2000" spc="-1" strike="noStrike">
                <a:latin typeface="Arial"/>
              </a:rPr>
              <a:t>tautologi</a:t>
            </a:r>
            <a:r>
              <a:rPr b="0" lang="en-US" sz="2000" spc="-1" strike="noStrike">
                <a:latin typeface="Arial"/>
              </a:rPr>
              <a:t>es, and </a:t>
            </a:r>
            <a:r>
              <a:rPr b="0" lang="en-US" sz="2000" spc="-1" strike="noStrike">
                <a:latin typeface="Arial"/>
              </a:rPr>
              <a:t>value </a:t>
            </a:r>
            <a:r>
              <a:rPr b="0" lang="en-US" sz="2000" spc="-1" strike="noStrike">
                <a:latin typeface="Arial"/>
              </a:rPr>
              <a:t>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complexit</a:t>
            </a:r>
            <a:r>
              <a:rPr b="0" lang="en-US" sz="2000" spc="-1" strike="noStrike">
                <a:latin typeface="Arial"/>
              </a:rPr>
              <a:t>y only </a:t>
            </a:r>
            <a:r>
              <a:rPr b="0" lang="en-US" sz="2000" spc="-1" strike="noStrike">
                <a:latin typeface="Arial"/>
              </a:rPr>
              <a:t>grows </a:t>
            </a:r>
            <a:r>
              <a:rPr b="0" lang="en-US" sz="2000" spc="-1" strike="noStrike">
                <a:latin typeface="Arial"/>
              </a:rPr>
              <a:t>either </a:t>
            </a:r>
            <a:r>
              <a:rPr b="0" lang="en-US" sz="2000" spc="-1" strike="noStrike">
                <a:latin typeface="Arial"/>
              </a:rPr>
              <a:t>linear or </a:t>
            </a:r>
            <a:r>
              <a:rPr b="0" lang="en-US" sz="2000" spc="-1" strike="noStrike">
                <a:latin typeface="Arial"/>
              </a:rPr>
              <a:t>quadratic </a:t>
            </a:r>
            <a:r>
              <a:rPr b="0" lang="en-US" sz="2000" spc="-1" strike="noStrike">
                <a:latin typeface="Arial"/>
              </a:rPr>
              <a:t>with the </a:t>
            </a:r>
            <a:r>
              <a:rPr b="0" lang="en-US" sz="2000" spc="-1" strike="noStrike">
                <a:latin typeface="Arial"/>
              </a:rPr>
              <a:t>number </a:t>
            </a:r>
            <a:r>
              <a:rPr b="0" lang="en-US" sz="2000" spc="-1" strike="noStrike">
                <a:latin typeface="Arial"/>
              </a:rPr>
              <a:t>of inputs </a:t>
            </a:r>
            <a:r>
              <a:rPr b="0" lang="en-US" sz="2000" spc="-1" strike="noStrike">
                <a:latin typeface="Arial"/>
              </a:rPr>
              <a:t>for these </a:t>
            </a:r>
            <a:r>
              <a:rPr b="0" lang="en-US" sz="2000" spc="-1" strike="noStrike">
                <a:latin typeface="Arial"/>
              </a:rPr>
              <a:t>operation</a:t>
            </a:r>
            <a:r>
              <a:rPr b="0" lang="en-US" sz="2000" spc="-1" strike="noStrike">
                <a:latin typeface="Arial"/>
              </a:rPr>
              <a:t>s. (Exact </a:t>
            </a:r>
            <a:r>
              <a:rPr b="0" lang="en-US" sz="2000" spc="-1" strike="noStrike">
                <a:latin typeface="Arial"/>
              </a:rPr>
              <a:t>numbers </a:t>
            </a:r>
            <a:r>
              <a:rPr b="0" lang="en-US" sz="2000" spc="-1" strike="noStrike">
                <a:latin typeface="Arial"/>
              </a:rPr>
              <a:t>in “An </a:t>
            </a:r>
            <a:r>
              <a:rPr b="0" lang="en-US" sz="2000" spc="-1" strike="noStrike">
                <a:latin typeface="Arial"/>
              </a:rPr>
              <a:t>Introducti</a:t>
            </a:r>
            <a:r>
              <a:rPr b="0" lang="en-US" sz="2000" spc="-1" strike="noStrike">
                <a:latin typeface="Arial"/>
              </a:rPr>
              <a:t>on to </a:t>
            </a:r>
            <a:r>
              <a:rPr b="0" lang="en-US" sz="2000" spc="-1" strike="noStrike">
                <a:latin typeface="Arial"/>
              </a:rPr>
              <a:t>BDDs” by </a:t>
            </a:r>
            <a:r>
              <a:rPr b="0" lang="en-US" sz="2000" spc="-1" strike="noStrike">
                <a:latin typeface="Arial"/>
              </a:rPr>
              <a:t>Henrik </a:t>
            </a:r>
            <a:r>
              <a:rPr b="0" lang="en-US" sz="2000" spc="-1" strike="noStrike">
                <a:latin typeface="Arial"/>
              </a:rPr>
              <a:t>Reif </a:t>
            </a:r>
            <a:r>
              <a:rPr b="0" lang="en-US" sz="2000" spc="-1" strike="noStrike">
                <a:latin typeface="Arial"/>
              </a:rPr>
              <a:t>Andersen</a:t>
            </a:r>
            <a:r>
              <a:rPr b="0" lang="en-US" sz="2000" spc="-1" strike="noStrike">
                <a:latin typeface="Arial"/>
              </a:rPr>
              <a:t>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</a:t>
            </a:r>
            <a:r>
              <a:rPr b="0" lang="en-US" sz="2000" spc="-1" strike="noStrike">
                <a:latin typeface="Arial"/>
              </a:rPr>
              <a:t>techniqu</a:t>
            </a:r>
            <a:r>
              <a:rPr b="0" lang="en-US" sz="2000" spc="-1" strike="noStrike">
                <a:latin typeface="Arial"/>
              </a:rPr>
              <a:t>e, the </a:t>
            </a:r>
            <a:r>
              <a:rPr b="0" lang="en-US" sz="2000" spc="-1" strike="noStrike">
                <a:latin typeface="Arial"/>
              </a:rPr>
              <a:t>analyzes </a:t>
            </a:r>
            <a:r>
              <a:rPr b="0" lang="en-US" sz="2000" spc="-1" strike="noStrike">
                <a:latin typeface="Arial"/>
              </a:rPr>
              <a:t>can be </a:t>
            </a:r>
            <a:r>
              <a:rPr b="0" lang="en-US" sz="2000" spc="-1" strike="noStrike">
                <a:latin typeface="Arial"/>
              </a:rPr>
              <a:t>done in </a:t>
            </a:r>
            <a:r>
              <a:rPr b="0" lang="en-US" sz="2000" spc="-1" strike="noStrike">
                <a:latin typeface="Arial"/>
              </a:rPr>
              <a:t>an </a:t>
            </a:r>
            <a:r>
              <a:rPr b="0" lang="en-US" sz="2000" spc="-1" strike="noStrike">
                <a:latin typeface="Arial"/>
              </a:rPr>
              <a:t>efficient </a:t>
            </a:r>
            <a:r>
              <a:rPr b="0" lang="en-US" sz="2000" spc="-1" strike="noStrike">
                <a:latin typeface="Arial"/>
              </a:rPr>
              <a:t>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</a:t>
            </a:r>
            <a:r>
              <a:rPr b="0" lang="en-US" sz="2000" spc="-1" strike="noStrike">
                <a:latin typeface="Arial"/>
              </a:rPr>
              <a:t>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</a:t>
            </a:r>
            <a:r>
              <a:rPr b="0" lang="en-US" sz="2000" spc="-1" strike="noStrike">
                <a:latin typeface="Arial"/>
              </a:rPr>
              <a:t>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</a:t>
            </a:r>
            <a:r>
              <a:rPr b="0" lang="en-US" sz="2000" spc="-1" strike="noStrike">
                <a:latin typeface="Arial"/>
              </a:rPr>
              <a:t>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</a:t>
            </a:r>
            <a:r>
              <a:rPr b="0" lang="en-US" sz="2000" spc="-1" strike="noStrike">
                <a:latin typeface="Arial"/>
              </a:rPr>
              <a:t>inputs for these operations. (Exact numbers in “An Introduction to BDDs” </a:t>
            </a:r>
            <a:r>
              <a:rPr b="0" lang="en-US" sz="2000" spc="-1" strike="noStrike">
                <a:latin typeface="Arial"/>
              </a:rPr>
              <a:t>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</a:t>
            </a:r>
            <a:r>
              <a:rPr b="0" lang="en-US" sz="2000" spc="-1" strike="noStrike">
                <a:latin typeface="Arial"/>
              </a:rPr>
              <a:t>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</a:t>
            </a:r>
            <a:r>
              <a:rPr b="0" lang="en-US" sz="2000" spc="-1" strike="noStrike">
                <a:latin typeface="Arial"/>
              </a:rPr>
              <a:t>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</a:t>
            </a:r>
            <a:r>
              <a:rPr b="0" lang="en-US" sz="2000" spc="-1" strike="noStrike">
                <a:latin typeface="Arial"/>
              </a:rPr>
              <a:t>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</a:t>
            </a:r>
            <a:r>
              <a:rPr b="0" lang="en-US" sz="2000" spc="-1" strike="noStrike">
                <a:latin typeface="Arial"/>
              </a:rPr>
              <a:t>inputs for these operations. (Exact numbers in “An Introduction to BDDs” </a:t>
            </a:r>
            <a:r>
              <a:rPr b="0" lang="en-US" sz="2000" spc="-1" strike="noStrike">
                <a:latin typeface="Arial"/>
              </a:rPr>
              <a:t>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start with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small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introductio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 about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computing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its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compared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convention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multiple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papers,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shown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be one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most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promising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energy-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efficient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paradigms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has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reached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lot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research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circuits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that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hardware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uses less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space due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number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reason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delay time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produces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faster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What we have here is an elaborated design of our VHDL code automatically generated by Vivado.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As you can see; 1 Bit exact full adder has 2 XOR, 2 AND and 1 OR gate. On the other hand in approximate design (INXA1) we have 2 XOR and 1 NOT gate intact.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Bear in mind that XOR gate is consist of 1 AND, 1 NAND and 1 OR gate. Which is equivalent to 4 basic gates in total.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AT" sz="2000" spc="-1" strike="noStrike">
                <a:latin typeface="Arial"/>
              </a:rPr>
              <a:t>To have a rough idea, here is how 16 bit approximate full adder looks like.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AT" sz="2000" spc="-1" strike="noStrike">
                <a:latin typeface="Arial"/>
              </a:rPr>
              <a:t>It‘s basicly multiplying 1 bit adder with the given bit number.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AT" sz="2000" spc="-1" strike="noStrike">
                <a:latin typeface="Arial"/>
              </a:rPr>
              <a:t>All these designs are asynchronous, meaning without any clocks. Once we add clocks, cycles the complexity will be much higher.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F06E928-9963-4315-866C-E928018F6312}" type="slidenum">
              <a:rPr b="0" lang="de-AT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b="0" lang="de-AT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AT" sz="1800" spc="-1" strike="noStrike">
                <a:latin typeface="XywblfCMR10"/>
              </a:rPr>
              <a:t>This is still in early stage. But basically what we initially thought is that gate count number is a good indicator for how much space we can actually save.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AT" sz="1800" spc="-1" strike="noStrike">
                <a:latin typeface="XywblfCMR10"/>
              </a:rPr>
              <a:t>Before the demo presentation i‘m thinking to expand these area and power analysis sections with more detail.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AT" sz="1800" spc="-1" strike="noStrike">
                <a:latin typeface="XywblfCMR10"/>
              </a:rPr>
              <a:t>And for that we can use for example; Synopsys Design compiler. With these Design Compiler we will have more precise number in analysis.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Power analysis is done by Vivado‘s power analysis tool with default settings.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What‘s really problematic here is that approximate design should be more efficient than exact design. But what we see here is the opposite.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Approximate design consumes 23.75% more power.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latin typeface="Arial"/>
              </a:rPr>
              <a:t>In 16 Bit design, the difference in power consumption reaches to almost 50% (49.33%).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+mn-ea"/>
              </a:rPr>
              <a:t>„</a:t>
            </a:r>
            <a:r>
              <a:rPr b="0" lang="de-AT" sz="2000" spc="-1" strike="noStrike" u="sng">
                <a:solidFill>
                  <a:srgbClr val="000000"/>
                </a:solidFill>
                <a:uFillTx/>
                <a:latin typeface="Arial"/>
                <a:ea typeface="+mn-ea"/>
                <a:hlinkClick r:id="rId1"/>
              </a:rPr>
              <a:t>Meridiantertie</a:t>
            </a: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+mn-ea"/>
              </a:rPr>
              <a:t>“ (1 mtr = 0,51444 Meter)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+mn-ea"/>
              </a:rPr>
              <a:t>Without testbench we are actually blind to see what parameters vivado is actually taking into account.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3120" cy="400824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 would like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start with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small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introductio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 about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computing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its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compared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convention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 circuits.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According to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multiple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papers,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shown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be one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most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promising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energy-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efficient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paradigms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has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reached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lot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research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attention.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Another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advantage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approximat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 circuits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that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hardware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uses less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space due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number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logic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For the same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reason it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has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reduced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delay time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produces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faster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first design is an exact adder and the second one is an approximate design taken from a paper.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As you can clearly see, the second one is „missing“ some logic gates. </a:t>
            </a:r>
            <a:br/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approximate circuit utilizes only 2 exclusive OR's and one NOT gate. The delay is created by three logic gates although the last one is a NOT and much faster than the other gates.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To see what effect it has on the results, we will take a look at the truth tables. </a:t>
            </a: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 this chart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tick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marks show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 correct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result, and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crosses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indicate a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wrong bit.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As we can see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sum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always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calculated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correctly.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However,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deviations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occur,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when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calculating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carry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out.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Therefore in 6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out of 8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cases, we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calculating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the correct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carry out.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Error can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happen in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MSB -&gt;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Error 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more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significant.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This design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will be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implemente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d on an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open-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source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processor. 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br/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now we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will hear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about Error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analysis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and the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future of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our project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from my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colleague </a:t>
            </a:r>
            <a:r>
              <a:rPr b="0" lang="zxx" sz="1800" spc="-1" strike="noStrike">
                <a:solidFill>
                  <a:srgbClr val="000000"/>
                </a:solidFill>
                <a:latin typeface="Times New Roman"/>
              </a:rPr>
              <a:t>Martin.</a:t>
            </a:r>
            <a:endParaRPr b="0" lang="de-A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 the Hamming distance is no of interest.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error between the exact solution and the approximated solution is the difference. To analyze it we must subtract the two numbers.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the system grows the complexity grows exponentially with the numbers of inputs.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 a truth table analysis is not recommended anymore.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solution to this we use a Binary Decision Diagram or short BDD.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AT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920" cy="400824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If both x[0] and x[1] are 0 then the solution is 0, so the edge goes directly to the 0.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other path to reach the 0 is with 0, 1, 0.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This reduction of possible paths lead to a much smaller representation then a truth table. 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It is possible to compute and analyze BDD automatically. This includes checking for satisfiability, tautologies, and value inserting.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complexity only grows either linear or quadratic with the number of inputs for these operations. (Exact numbers in “An Introduction to BDDs” by Henrik Reif Andersen).</a:t>
            </a: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de-AT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With this technique, the analyzes can be done in an efficient way.</a:t>
            </a:r>
            <a:endParaRPr b="0" lang="de-AT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A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gi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gif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-2" t="0" r="-6521" b="0"/>
          <a:stretch/>
        </p:blipFill>
        <p:spPr>
          <a:xfrm>
            <a:off x="127440" y="6338880"/>
            <a:ext cx="1218960" cy="432720"/>
          </a:xfrm>
          <a:prstGeom prst="rect">
            <a:avLst/>
          </a:prstGeom>
          <a:ln>
            <a:noFill/>
          </a:ln>
        </p:spPr>
      </p:pic>
      <p:pic>
        <p:nvPicPr>
          <p:cNvPr id="1" name="Picture 17" descr=""/>
          <p:cNvPicPr/>
          <p:nvPr/>
        </p:nvPicPr>
        <p:blipFill>
          <a:blip r:embed="rId4"/>
          <a:stretch/>
        </p:blipFill>
        <p:spPr>
          <a:xfrm>
            <a:off x="7405560" y="6341400"/>
            <a:ext cx="1585080" cy="4413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4392720" y="641520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CA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2520" y="6400800"/>
            <a:ext cx="9140400" cy="456120"/>
          </a:xfrm>
          <a:prstGeom prst="rect">
            <a:avLst/>
          </a:prstGeom>
          <a:solidFill>
            <a:srgbClr val="0b4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3"/>
          <p:cNvSpPr/>
          <p:nvPr/>
        </p:nvSpPr>
        <p:spPr>
          <a:xfrm>
            <a:off x="0" y="6334200"/>
            <a:ext cx="9140400" cy="63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4"/>
          <p:cNvSpPr/>
          <p:nvPr/>
        </p:nvSpPr>
        <p:spPr>
          <a:xfrm>
            <a:off x="822600" y="4814640"/>
            <a:ext cx="740664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7" descr=""/>
          <p:cNvPicPr/>
          <p:nvPr/>
        </p:nvPicPr>
        <p:blipFill>
          <a:blip r:embed="rId5"/>
          <a:srcRect l="-2" t="0" r="-6521" b="0"/>
          <a:stretch/>
        </p:blipFill>
        <p:spPr>
          <a:xfrm>
            <a:off x="119880" y="70200"/>
            <a:ext cx="1218960" cy="432720"/>
          </a:xfrm>
          <a:prstGeom prst="rect">
            <a:avLst/>
          </a:prstGeom>
          <a:ln>
            <a:noFill/>
          </a:ln>
        </p:spPr>
      </p:pic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2"/>
          <a:srcRect l="-2" t="0" r="-6521" b="0"/>
          <a:stretch/>
        </p:blipFill>
        <p:spPr>
          <a:xfrm>
            <a:off x="127440" y="6338880"/>
            <a:ext cx="1218960" cy="432720"/>
          </a:xfrm>
          <a:prstGeom prst="rect">
            <a:avLst/>
          </a:prstGeom>
          <a:ln>
            <a:noFill/>
          </a:ln>
        </p:spPr>
      </p:pic>
      <p:pic>
        <p:nvPicPr>
          <p:cNvPr id="46" name="Picture 17" descr=""/>
          <p:cNvPicPr/>
          <p:nvPr/>
        </p:nvPicPr>
        <p:blipFill>
          <a:blip r:embed="rId3"/>
          <a:stretch/>
        </p:blipFill>
        <p:spPr>
          <a:xfrm>
            <a:off x="7405560" y="6341400"/>
            <a:ext cx="1585080" cy="44136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4392720" y="641520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AT" sz="105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7" descr=""/>
          <p:cNvPicPr/>
          <p:nvPr/>
        </p:nvPicPr>
        <p:blipFill>
          <a:blip r:embed="rId2"/>
          <a:srcRect l="-2" t="0" r="-6521" b="0"/>
          <a:stretch/>
        </p:blipFill>
        <p:spPr>
          <a:xfrm>
            <a:off x="127440" y="6338880"/>
            <a:ext cx="1218960" cy="432720"/>
          </a:xfrm>
          <a:prstGeom prst="rect">
            <a:avLst/>
          </a:prstGeom>
          <a:ln>
            <a:noFill/>
          </a:ln>
        </p:spPr>
      </p:pic>
      <p:pic>
        <p:nvPicPr>
          <p:cNvPr id="87" name="Picture 17" descr=""/>
          <p:cNvPicPr/>
          <p:nvPr/>
        </p:nvPicPr>
        <p:blipFill>
          <a:blip r:embed="rId3"/>
          <a:stretch/>
        </p:blipFill>
        <p:spPr>
          <a:xfrm>
            <a:off x="7405560" y="6341400"/>
            <a:ext cx="1585080" cy="44136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4392720" y="6415200"/>
            <a:ext cx="35244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AT" sz="1050" spc="-1" strike="noStrike">
                <a:solidFill>
                  <a:srgbClr val="000000"/>
                </a:solidFill>
                <a:latin typeface="Arial"/>
                <a:ea typeface="DejaVu Sans"/>
              </a:rPr>
              <a:t>26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822960" y="1385640"/>
            <a:ext cx="7542720" cy="414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at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des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Titelt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exte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durc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Klick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en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bear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beite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2960" y="1302840"/>
            <a:ext cx="8319960" cy="343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262626"/>
                </a:solidFill>
                <a:latin typeface="Calibri Light"/>
                <a:ea typeface="DejaVu Sans"/>
              </a:rPr>
              <a:t>Final Presentation -</a:t>
            </a:r>
            <a:br/>
            <a:r>
              <a:rPr b="0" lang="zxx" sz="4800" spc="-52" strike="noStrike">
                <a:solidFill>
                  <a:srgbClr val="262626"/>
                </a:solidFill>
                <a:latin typeface="Calibri Light"/>
                <a:ea typeface="DejaVu Sans"/>
              </a:rPr>
              <a:t>P4 Accuracy of Approximate Circuits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22960" y="4892400"/>
            <a:ext cx="754272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8000"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zxx" sz="2800" spc="194" strike="noStrike" cap="small">
                <a:solidFill>
                  <a:srgbClr val="344068"/>
                </a:solidFill>
                <a:latin typeface="Calibri Light"/>
                <a:ea typeface="DejaVu Sans"/>
              </a:rPr>
              <a:t>Fabian Garber, Simon Howind, Kagan Özten, Martin Resetarits, Peter Traunmüller</a:t>
            </a:r>
            <a:endParaRPr b="0" lang="de-A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Generating BDD for a 2 bit adder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outputs for exact and approx. adder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error 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= approx: 010, exact: 000,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= approx: 100, exact: 010,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= approx: 010, exact: 010,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...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828ED2-93FF-4ADF-809D-0C3070F8185F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Generating BDD for a 2 bit adder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outputs for exact and approx. adder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error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truth tables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= approx: 010, exact: 000,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= approx: 100, exact: 010,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= approx: 010, exact: 010,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...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07002BF-54F4-4DE5-886C-ECE8DFBCD38E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771560" y="3746520"/>
            <a:ext cx="139320" cy="186012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5"/>
          <p:cNvSpPr/>
          <p:nvPr/>
        </p:nvSpPr>
        <p:spPr>
          <a:xfrm>
            <a:off x="1517400" y="3383280"/>
            <a:ext cx="639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 0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Generating BDD for a 2 bit adder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outputs for exact and approx. adder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error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truth tables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for bits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= approx: 010, exact: 000,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= approx: 100, exact: 010,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= approx: 010, exact: 010,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...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7B1DA0-C39F-4FF9-907B-4EBA86E36667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771560" y="3746520"/>
            <a:ext cx="139320" cy="186012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5"/>
          <p:cNvSpPr/>
          <p:nvPr/>
        </p:nvSpPr>
        <p:spPr>
          <a:xfrm>
            <a:off x="1517400" y="3383280"/>
            <a:ext cx="639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bit 0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6023160" y="1275120"/>
            <a:ext cx="1424880" cy="45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Generating BDD for a 2 bit adder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outputs for exact and approx. adder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error 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truth tables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BDD for bits</a:t>
            </a:r>
            <a:endParaRPr b="0" lang="de-AT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BDD for error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= approx: 010, exact: 000,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= approx: 100, exact: 010,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= approx: 101, exact: 001, error: 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= approx: 010, exact: 010,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= approx: 011, exact: 011, error: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...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3D6785-EA2F-42EF-874C-E6A02353A447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942000" y="3728880"/>
            <a:ext cx="136080" cy="189072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"/>
          <p:cNvSpPr/>
          <p:nvPr/>
        </p:nvSpPr>
        <p:spPr>
          <a:xfrm>
            <a:off x="3591720" y="3389760"/>
            <a:ext cx="6829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error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5309280" y="1257480"/>
            <a:ext cx="3362760" cy="474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rafik 4" descr=""/>
          <p:cNvPicPr/>
          <p:nvPr/>
        </p:nvPicPr>
        <p:blipFill>
          <a:blip r:embed="rId1"/>
          <a:stretch/>
        </p:blipFill>
        <p:spPr>
          <a:xfrm>
            <a:off x="6579360" y="1437480"/>
            <a:ext cx="2414160" cy="474300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BDD: Complexity 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8 bit full adder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2^(8*2) = 65536 input combinations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BDDs for output bit „1“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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Approximate: 31 nodes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Exact: 49 nodes </a:t>
            </a:r>
            <a:r>
              <a:rPr b="0" lang="de-DE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E478DA-8294-4F81-B6A7-1B4736AA15C6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203" name="Grafik 5" descr=""/>
          <p:cNvPicPr/>
          <p:nvPr/>
        </p:nvPicPr>
        <p:blipFill>
          <a:blip r:embed="rId2">
            <a:alphaModFix amt="0"/>
          </a:blip>
          <a:stretch/>
        </p:blipFill>
        <p:spPr>
          <a:xfrm flipH="1">
            <a:off x="831960" y="1052640"/>
            <a:ext cx="417240" cy="4991760"/>
          </a:xfrm>
          <a:prstGeom prst="rect">
            <a:avLst/>
          </a:prstGeom>
          <a:ln>
            <a:noFill/>
          </a:ln>
        </p:spPr>
      </p:pic>
      <p:pic>
        <p:nvPicPr>
          <p:cNvPr id="204" name="Grafik 2" descr=""/>
          <p:cNvPicPr/>
          <p:nvPr/>
        </p:nvPicPr>
        <p:blipFill>
          <a:blip r:embed="rId3"/>
          <a:stretch/>
        </p:blipFill>
        <p:spPr>
          <a:xfrm>
            <a:off x="1141560" y="1052280"/>
            <a:ext cx="429120" cy="512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afik 7" descr=""/>
          <p:cNvPicPr/>
          <p:nvPr/>
        </p:nvPicPr>
        <p:blipFill>
          <a:blip r:embed="rId1"/>
          <a:stretch/>
        </p:blipFill>
        <p:spPr>
          <a:xfrm>
            <a:off x="6579360" y="1437480"/>
            <a:ext cx="2414160" cy="4743000"/>
          </a:xfrm>
          <a:prstGeom prst="rect">
            <a:avLst/>
          </a:prstGeom>
          <a:ln>
            <a:noFill/>
          </a:ln>
        </p:spPr>
      </p:pic>
      <p:pic>
        <p:nvPicPr>
          <p:cNvPr id="206" name="Grafik 8" descr=""/>
          <p:cNvPicPr/>
          <p:nvPr/>
        </p:nvPicPr>
        <p:blipFill>
          <a:blip r:embed="rId2"/>
          <a:stretch/>
        </p:blipFill>
        <p:spPr>
          <a:xfrm>
            <a:off x="1141560" y="1052280"/>
            <a:ext cx="429120" cy="5128200"/>
          </a:xfrm>
          <a:prstGeom prst="rect">
            <a:avLst/>
          </a:prstGeom>
          <a:ln>
            <a:noFill/>
          </a:ln>
        </p:spPr>
      </p:pic>
      <p:pic>
        <p:nvPicPr>
          <p:cNvPr id="207" name="Grafik 7_0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5949720" y="729000"/>
            <a:ext cx="2754720" cy="539964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BDD: Complexity 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8 bit full adder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2^(8*2) = 65536 input combinations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BDDs for output bit „1“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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Approximate: 31 nodes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Exact: 49 nodes </a:t>
            </a:r>
            <a:r>
              <a:rPr b="0" lang="de-DE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781E19-B996-476A-B6DE-B15987EF0E5E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211" name="Grafik 5_1" descr=""/>
          <p:cNvPicPr/>
          <p:nvPr/>
        </p:nvPicPr>
        <p:blipFill>
          <a:blip r:embed="rId4">
            <a:alphaModFix amt="0"/>
          </a:blip>
          <a:stretch/>
        </p:blipFill>
        <p:spPr>
          <a:xfrm flipH="1">
            <a:off x="831960" y="1052640"/>
            <a:ext cx="417240" cy="4991760"/>
          </a:xfrm>
          <a:prstGeom prst="rect">
            <a:avLst/>
          </a:prstGeom>
          <a:ln>
            <a:noFill/>
          </a:ln>
        </p:spPr>
      </p:pic>
      <p:sp>
        <p:nvSpPr>
          <p:cNvPr id="212" name="CustomShape 4"/>
          <p:cNvSpPr/>
          <p:nvPr/>
        </p:nvSpPr>
        <p:spPr>
          <a:xfrm>
            <a:off x="1645920" y="5486400"/>
            <a:ext cx="530316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64 bit adder ?</a:t>
            </a:r>
            <a:endParaRPr b="0" lang="de-AT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2^(64*2) = 3.4E38 input combinations</a:t>
            </a:r>
            <a:endParaRPr b="0" lang="de-A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rafik 2" descr=""/>
          <p:cNvPicPr/>
          <p:nvPr/>
        </p:nvPicPr>
        <p:blipFill>
          <a:blip r:embed="rId1"/>
          <a:stretch/>
        </p:blipFill>
        <p:spPr>
          <a:xfrm>
            <a:off x="180360" y="1094760"/>
            <a:ext cx="7800480" cy="513540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BDD: Error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3EF539-9EC1-4561-94E0-ADE53EA0C20F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454400" y="1145520"/>
            <a:ext cx="6181920" cy="5016240"/>
          </a:xfrm>
          <a:prstGeom prst="rect">
            <a:avLst/>
          </a:prstGeom>
          <a:blipFill rotWithShape="0">
            <a:blip r:embed="rId2">
              <a:alphaModFix amt="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Error BDD for 8 bit adders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BDD: Error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E0EBC7-9810-43BA-AFA7-FBAD7E8D4453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404360" y="6328440"/>
            <a:ext cx="7282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Adapted from: Z. Vasicek: Formal Methods for Exact Analysis of Approximate Circuits</a:t>
            </a:r>
            <a:endParaRPr b="0" lang="de-AT" sz="1200" spc="-1" strike="noStrike">
              <a:latin typeface="Arial"/>
            </a:endParaRPr>
          </a:p>
        </p:txBody>
      </p:sp>
      <p:pic>
        <p:nvPicPr>
          <p:cNvPr id="222" name="Grafik 214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65760" y="1282320"/>
            <a:ext cx="5304600" cy="1551960"/>
          </a:xfrm>
          <a:prstGeom prst="rect">
            <a:avLst/>
          </a:prstGeom>
          <a:ln>
            <a:noFill/>
          </a:ln>
        </p:spPr>
      </p:pic>
      <p:sp>
        <p:nvSpPr>
          <p:cNvPr id="223" name="CustomShape 5"/>
          <p:cNvSpPr/>
          <p:nvPr/>
        </p:nvSpPr>
        <p:spPr>
          <a:xfrm>
            <a:off x="336960" y="3054240"/>
            <a:ext cx="7252200" cy="354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= approx: 010, exact: 000, error out: 2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= approx: 101, exact: 001, error out: 4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= approx: 100, exact: 010, error out: 2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= approx: 011, exact: 011, error out: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= approx: 101, exact: 001, error out: 4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= approx: 010, exact: 010, error out: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= approx: 011, exact: 011, error out: 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...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2"/>
          <a:stretch/>
        </p:blipFill>
        <p:spPr>
          <a:xfrm>
            <a:off x="374760" y="1249920"/>
            <a:ext cx="5295600" cy="153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BDD: Error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792080" y="1145520"/>
            <a:ext cx="717120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B346B7-BC6F-4437-81D1-DB3577EA8E77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18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grpSp>
        <p:nvGrpSpPr>
          <p:cNvPr id="228" name="Group 4"/>
          <p:cNvGrpSpPr/>
          <p:nvPr/>
        </p:nvGrpSpPr>
        <p:grpSpPr>
          <a:xfrm>
            <a:off x="731520" y="1564920"/>
            <a:ext cx="5120280" cy="4652640"/>
            <a:chOff x="731520" y="1564920"/>
            <a:chExt cx="5120280" cy="4652640"/>
          </a:xfrm>
        </p:grpSpPr>
        <p:sp>
          <p:nvSpPr>
            <p:cNvPr id="229" name="CustomShape 5"/>
            <p:cNvSpPr/>
            <p:nvPr/>
          </p:nvSpPr>
          <p:spPr>
            <a:xfrm>
              <a:off x="731520" y="2194560"/>
              <a:ext cx="731160" cy="362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de-AT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00</a:t>
              </a: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de-AT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01</a:t>
              </a: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de-AT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10</a:t>
              </a: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b="0" lang="de-AT" sz="25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0" lang="de-AT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11</a:t>
              </a:r>
              <a:endParaRPr b="0" lang="de-AT" sz="2500" spc="-1" strike="noStrike">
                <a:latin typeface="Arial"/>
              </a:endParaRPr>
            </a:p>
          </p:txBody>
        </p:sp>
        <p:pic>
          <p:nvPicPr>
            <p:cNvPr id="230" name="Grafik 221" descr=""/>
            <p:cNvPicPr/>
            <p:nvPr/>
          </p:nvPicPr>
          <p:blipFill>
            <a:blip r:embed="rId1">
              <a:alphaModFix amt="0"/>
            </a:blip>
            <a:stretch/>
          </p:blipFill>
          <p:spPr>
            <a:xfrm>
              <a:off x="1463040" y="1973880"/>
              <a:ext cx="4243680" cy="4243680"/>
            </a:xfrm>
            <a:prstGeom prst="rect">
              <a:avLst/>
            </a:prstGeom>
            <a:ln w="18360">
              <a:solidFill>
                <a:srgbClr val="3465a4"/>
              </a:solidFill>
              <a:round/>
            </a:ln>
          </p:spPr>
        </p:pic>
        <p:sp>
          <p:nvSpPr>
            <p:cNvPr id="231" name="CustomShape 6"/>
            <p:cNvSpPr/>
            <p:nvPr/>
          </p:nvSpPr>
          <p:spPr>
            <a:xfrm>
              <a:off x="1737360" y="1564920"/>
              <a:ext cx="4114440" cy="79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de-AT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00        01       10         11</a:t>
              </a:r>
              <a:endParaRPr b="0" lang="de-AT" sz="2500" spc="-1" strike="noStrike">
                <a:latin typeface="Arial"/>
              </a:endParaRPr>
            </a:p>
          </p:txBody>
        </p:sp>
      </p:grpSp>
      <p:sp>
        <p:nvSpPr>
          <p:cNvPr id="232" name="CustomShape 7"/>
          <p:cNvSpPr/>
          <p:nvPr/>
        </p:nvSpPr>
        <p:spPr>
          <a:xfrm>
            <a:off x="3278880" y="1236960"/>
            <a:ext cx="561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in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365760" y="3840480"/>
            <a:ext cx="8226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 in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234" name="Grafik 225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6507720" y="3291840"/>
            <a:ext cx="532800" cy="1428120"/>
          </a:xfrm>
          <a:prstGeom prst="rect">
            <a:avLst/>
          </a:prstGeom>
          <a:ln w="18360">
            <a:solidFill>
              <a:srgbClr val="3465a4"/>
            </a:solidFill>
            <a:round/>
          </a:ln>
        </p:spPr>
      </p:pic>
      <p:sp>
        <p:nvSpPr>
          <p:cNvPr id="235" name="CustomShape 9"/>
          <p:cNvSpPr/>
          <p:nvPr/>
        </p:nvSpPr>
        <p:spPr>
          <a:xfrm>
            <a:off x="7040880" y="3350160"/>
            <a:ext cx="54828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6400800" y="2982240"/>
            <a:ext cx="16455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Error distance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387720" y="1208160"/>
            <a:ext cx="1257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bit adder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238" name="Grafik 2" descr=""/>
          <p:cNvPicPr/>
          <p:nvPr/>
        </p:nvPicPr>
        <p:blipFill>
          <a:blip r:embed="rId3"/>
          <a:stretch/>
        </p:blipFill>
        <p:spPr>
          <a:xfrm>
            <a:off x="6507720" y="3291840"/>
            <a:ext cx="532800" cy="1428120"/>
          </a:xfrm>
          <a:prstGeom prst="rect">
            <a:avLst/>
          </a:prstGeom>
          <a:ln>
            <a:noFill/>
          </a:ln>
        </p:spPr>
      </p:pic>
      <p:pic>
        <p:nvPicPr>
          <p:cNvPr id="239" name="Grafik 4" descr="Ein Bild, das Platz enthält.&#10;&#10;Automatisch generierte Beschreibung"/>
          <p:cNvPicPr/>
          <p:nvPr/>
        </p:nvPicPr>
        <p:blipFill>
          <a:blip r:embed="rId4"/>
          <a:stretch/>
        </p:blipFill>
        <p:spPr>
          <a:xfrm>
            <a:off x="1465200" y="1973880"/>
            <a:ext cx="4241880" cy="424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0908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VHDL in Detail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72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has been done so far:</a:t>
            </a:r>
            <a:endParaRPr b="0" lang="de-AT" sz="20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1-, 4-, 8- and 16-bit full adders in exact and approximate form are completed </a:t>
            </a:r>
            <a:endParaRPr b="0" lang="de-AT" sz="20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Schematics regarding these designs are realised</a:t>
            </a:r>
            <a:endParaRPr b="0" lang="de-AT" sz="20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Area and power analysis of the VHDL design are partially done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8180E5A-25F0-40A7-84AE-81ECEF771AB1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19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Table of Content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Goals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Methods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Results</a:t>
            </a:r>
            <a:endParaRPr b="0" lang="de-AT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Power Consumption &amp; Area</a:t>
            </a:r>
            <a:endParaRPr b="0" lang="de-A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Error Analysis</a:t>
            </a:r>
            <a:endParaRPr b="0" lang="de-AT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Conclusion</a:t>
            </a: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D319BE-288B-443C-8886-CB34870C607F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VHDL: Schematics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 vs. Approximate: reduced basic logic gate number</a:t>
            </a: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1-Bit Full Adder:</a:t>
            </a: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r>
              <a:rPr b="1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1-Bit Approximate Full Adder (INXA1):</a:t>
            </a:r>
            <a:endParaRPr b="0" lang="de-AT" sz="2000" spc="-1" strike="noStrike">
              <a:latin typeface="Arial"/>
            </a:endParaRPr>
          </a:p>
          <a:p>
            <a:pPr marL="108720" algn="ctr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C6603B-EE15-4F86-990D-A8E9202D2BF5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246" name="Grafik 2" descr=""/>
          <p:cNvPicPr/>
          <p:nvPr/>
        </p:nvPicPr>
        <p:blipFill>
          <a:blip r:embed="rId1"/>
          <a:stretch/>
        </p:blipFill>
        <p:spPr>
          <a:xfrm>
            <a:off x="16920" y="1949040"/>
            <a:ext cx="9126720" cy="2292480"/>
          </a:xfrm>
          <a:prstGeom prst="rect">
            <a:avLst/>
          </a:prstGeom>
          <a:ln>
            <a:noFill/>
          </a:ln>
        </p:spPr>
      </p:pic>
      <p:pic>
        <p:nvPicPr>
          <p:cNvPr id="247" name="Grafik 6" descr=""/>
          <p:cNvPicPr/>
          <p:nvPr/>
        </p:nvPicPr>
        <p:blipFill>
          <a:blip r:embed="rId2"/>
          <a:srcRect l="0" t="12208" r="0" b="0"/>
          <a:stretch/>
        </p:blipFill>
        <p:spPr>
          <a:xfrm>
            <a:off x="0" y="4888440"/>
            <a:ext cx="9143640" cy="147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rafik 6" descr=""/>
          <p:cNvPicPr/>
          <p:nvPr/>
        </p:nvPicPr>
        <p:blipFill>
          <a:blip r:embed="rId1"/>
          <a:stretch/>
        </p:blipFill>
        <p:spPr>
          <a:xfrm>
            <a:off x="483120" y="0"/>
            <a:ext cx="8177400" cy="647424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252360" y="1812240"/>
            <a:ext cx="461160" cy="32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270" rot="16200000">
            <a:noAutofit/>
          </a:bodyPr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 Bit Approximate Adder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DBEF6E-BF88-48FB-9F02-DD0FC7D7AEC4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Area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Used metric for area: Gate Count in adders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3162E96-DA6C-4F95-BE14-67709724E4EC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22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graphicFrame>
        <p:nvGraphicFramePr>
          <p:cNvPr id="254" name="Table 4"/>
          <p:cNvGraphicFramePr/>
          <p:nvPr/>
        </p:nvGraphicFramePr>
        <p:xfrm>
          <a:off x="1026000" y="2041200"/>
          <a:ext cx="7125480" cy="3337200"/>
        </p:xfrm>
        <a:graphic>
          <a:graphicData uri="http://schemas.openxmlformats.org/drawingml/2006/table">
            <a:tbl>
              <a:tblPr/>
              <a:tblGrid>
                <a:gridCol w="1512360"/>
                <a:gridCol w="803160"/>
                <a:gridCol w="723960"/>
                <a:gridCol w="803160"/>
                <a:gridCol w="814680"/>
                <a:gridCol w="24681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TYPE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XOR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OR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AND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NOT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Basic Gates in Total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d939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44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176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(-3)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36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(-8)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72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(-16)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144 </a:t>
                      </a:r>
                      <a:r>
                        <a:rPr b="0" lang="de-AT" sz="1800" spc="-1" strike="noStrike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(-32)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</a:tbl>
          </a:graphicData>
        </a:graphic>
      </p:graphicFrame>
      <p:sp>
        <p:nvSpPr>
          <p:cNvPr id="255" name="CustomShape 5"/>
          <p:cNvSpPr/>
          <p:nvPr/>
        </p:nvSpPr>
        <p:spPr>
          <a:xfrm>
            <a:off x="1030680" y="5904720"/>
            <a:ext cx="5169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XOR = 2 AND + 1 OR + 1 NOT = </a:t>
            </a:r>
            <a:r>
              <a:rPr b="1" lang="de-AT" sz="1800" spc="-1" strike="noStrike">
                <a:solidFill>
                  <a:srgbClr val="ff0000"/>
                </a:solidFill>
                <a:latin typeface="Arial"/>
                <a:ea typeface="DejaVu Sans"/>
              </a:rPr>
              <a:t>4</a:t>
            </a: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Basic Gates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6200640" y="5456880"/>
            <a:ext cx="175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~18.2% less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rafik 4" descr="Ein Bild, das Text enthält.&#10;&#10;Automatisch generierte Beschreibung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6200" y="3417480"/>
            <a:ext cx="8156880" cy="2701080"/>
          </a:xfrm>
          <a:prstGeom prst="rect">
            <a:avLst/>
          </a:prstGeom>
          <a:ln>
            <a:noFill/>
          </a:ln>
        </p:spPr>
      </p:pic>
      <p:pic>
        <p:nvPicPr>
          <p:cNvPr id="258" name="Grafik 2" descr="Ein Bild, das Text enthält.&#10;&#10;Automatisch generierte Beschreibung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1480" y="973080"/>
            <a:ext cx="8262000" cy="270324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Power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1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Exact Adder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 Adder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8547004-7186-4781-9FD4-9323964D96A7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23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262" name="Grafik 2" descr=""/>
          <p:cNvPicPr/>
          <p:nvPr/>
        </p:nvPicPr>
        <p:blipFill>
          <a:blip r:embed="rId3"/>
          <a:srcRect l="0" t="8341" r="6358" b="5021"/>
          <a:stretch/>
        </p:blipFill>
        <p:spPr>
          <a:xfrm>
            <a:off x="163440" y="3767040"/>
            <a:ext cx="8156880" cy="2577600"/>
          </a:xfrm>
          <a:prstGeom prst="rect">
            <a:avLst/>
          </a:prstGeom>
          <a:ln>
            <a:noFill/>
          </a:ln>
        </p:spPr>
      </p:pic>
      <p:pic>
        <p:nvPicPr>
          <p:cNvPr id="263" name="Grafik 4" descr=""/>
          <p:cNvPicPr/>
          <p:nvPr/>
        </p:nvPicPr>
        <p:blipFill>
          <a:blip r:embed="rId4"/>
          <a:srcRect l="0" t="8727" r="2841" b="4958"/>
          <a:stretch/>
        </p:blipFill>
        <p:spPr>
          <a:xfrm>
            <a:off x="163440" y="1052280"/>
            <a:ext cx="8160480" cy="2577600"/>
          </a:xfrm>
          <a:prstGeom prst="rect">
            <a:avLst/>
          </a:prstGeom>
          <a:ln>
            <a:noFill/>
          </a:ln>
        </p:spPr>
      </p:pic>
      <p:sp>
        <p:nvSpPr>
          <p:cNvPr id="264" name="CustomShape 4"/>
          <p:cNvSpPr/>
          <p:nvPr/>
        </p:nvSpPr>
        <p:spPr>
          <a:xfrm>
            <a:off x="8375400" y="1933920"/>
            <a:ext cx="461160" cy="18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EXACT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8375400" y="4228920"/>
            <a:ext cx="461160" cy="17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7243920" y="739440"/>
            <a:ext cx="107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BIT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rafik 4" descr="Ein Bild, das Text enthält.&#10;&#10;Automatisch generierte Beschreibung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6200" y="3417480"/>
            <a:ext cx="8156880" cy="2701080"/>
          </a:xfrm>
          <a:prstGeom prst="rect">
            <a:avLst/>
          </a:prstGeom>
          <a:ln>
            <a:noFill/>
          </a:ln>
        </p:spPr>
      </p:pic>
      <p:pic>
        <p:nvPicPr>
          <p:cNvPr id="268" name="Grafik 2" descr="Ein Bild, das Text enthält.&#10;&#10;Automatisch generierte Beschreibung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1480" y="973080"/>
            <a:ext cx="8262000" cy="270324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Power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FD8BE0-0669-46E4-ACC8-C19E8321750D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24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375400" y="1933920"/>
            <a:ext cx="461160" cy="18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EXACT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8375400" y="4228920"/>
            <a:ext cx="461160" cy="17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>
            <a:noAutofit/>
          </a:bodyPr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7113240" y="914400"/>
            <a:ext cx="107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 BIT</a:t>
            </a:r>
            <a:endParaRPr b="0" lang="de-AT" sz="1800" spc="-1" strike="noStrike">
              <a:latin typeface="Arial"/>
            </a:endParaRPr>
          </a:p>
        </p:txBody>
      </p:sp>
      <p:pic>
        <p:nvPicPr>
          <p:cNvPr id="275" name="Grafik 7" descr="Ein Bild, das Text enthält.&#10;&#10;Automatisch generierte Beschreibung"/>
          <p:cNvPicPr/>
          <p:nvPr/>
        </p:nvPicPr>
        <p:blipFill>
          <a:blip r:embed="rId3"/>
          <a:srcRect l="0" t="9487" r="2159" b="4804"/>
          <a:stretch/>
        </p:blipFill>
        <p:spPr>
          <a:xfrm>
            <a:off x="16920" y="3910320"/>
            <a:ext cx="8476560" cy="2456640"/>
          </a:xfrm>
          <a:prstGeom prst="rect">
            <a:avLst/>
          </a:prstGeom>
          <a:ln>
            <a:noFill/>
          </a:ln>
        </p:spPr>
      </p:pic>
      <p:pic>
        <p:nvPicPr>
          <p:cNvPr id="276" name="Grafik 9" descr="Ein Bild, das Text enthält.&#10;&#10;Automatisch generierte Beschreibung"/>
          <p:cNvPicPr/>
          <p:nvPr/>
        </p:nvPicPr>
        <p:blipFill>
          <a:blip r:embed="rId4"/>
          <a:srcRect l="0" t="8991" r="3367" b="9887"/>
          <a:stretch/>
        </p:blipFill>
        <p:spPr>
          <a:xfrm>
            <a:off x="16920" y="1285920"/>
            <a:ext cx="8476560" cy="245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rafik 4" descr="Ein Bild, das Text enthält.&#10;&#10;Automatisch generierte Beschreibung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6200" y="3417480"/>
            <a:ext cx="8156880" cy="2701080"/>
          </a:xfrm>
          <a:prstGeom prst="rect">
            <a:avLst/>
          </a:prstGeom>
          <a:ln>
            <a:noFill/>
          </a:ln>
        </p:spPr>
      </p:pic>
      <p:pic>
        <p:nvPicPr>
          <p:cNvPr id="278" name="Grafik 2" descr="Ein Bild, das Text enthält.&#10;&#10;Automatisch generierte Beschreibung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1480" y="973080"/>
            <a:ext cx="8262000" cy="270324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Problem in Power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What could be the reason:</a:t>
            </a:r>
            <a:endParaRPr b="0" lang="de-AT" sz="2000" spc="-1" strike="noStrike">
              <a:latin typeface="Arial"/>
            </a:endParaRPr>
          </a:p>
          <a:p>
            <a:pPr marL="4514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 design is actually faster in calculating inputs.</a:t>
            </a:r>
            <a:endParaRPr b="0" lang="de-AT" sz="2000" spc="-1" strike="noStrike">
              <a:latin typeface="Arial"/>
            </a:endParaRPr>
          </a:p>
          <a:p>
            <a:pPr lvl="1" marL="908640" indent="-34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Char char="-"/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Therefore, in given certain amount of time it processes more calculations, which leads to more power consumption.</a:t>
            </a:r>
            <a:endParaRPr b="0" lang="de-AT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5655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5655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39420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Without a Testbench we don‘t have a controlled test environment. </a:t>
            </a:r>
            <a:endParaRPr b="0" lang="de-AT" sz="1800" spc="-1" strike="noStrike">
              <a:latin typeface="Arial"/>
            </a:endParaRPr>
          </a:p>
          <a:p>
            <a:pPr marL="39420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A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Vivado is sometimes inconsistent with its‘ analysis tools.</a:t>
            </a: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6780733-4925-4D5B-87CE-4199F2128D40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25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graphicFrame>
        <p:nvGraphicFramePr>
          <p:cNvPr id="282" name="Table 4"/>
          <p:cNvGraphicFramePr/>
          <p:nvPr/>
        </p:nvGraphicFramePr>
        <p:xfrm>
          <a:off x="1326960" y="3050640"/>
          <a:ext cx="6768360" cy="1112040"/>
        </p:xfrm>
        <a:graphic>
          <a:graphicData uri="http://schemas.openxmlformats.org/drawingml/2006/table">
            <a:tbl>
              <a:tblPr/>
              <a:tblGrid>
                <a:gridCol w="1702800"/>
                <a:gridCol w="851400"/>
                <a:gridCol w="824040"/>
                <a:gridCol w="880920"/>
                <a:gridCol w="1181880"/>
                <a:gridCol w="132732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Signal Rate (Mtr/s)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Cin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4496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S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d939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Cout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1d939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 Bit Exact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12500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12500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12500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32304,17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19238,91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 Bit Appro.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12500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12500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12500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46986,90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de-A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49996,23</a:t>
                      </a:r>
                      <a:endParaRPr b="0" lang="de-A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b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de-DE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Future Plans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Adding functionality for generic N bit Adders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Final Worst Case Error Analysis with BDD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Several Graphical Error Visualizations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Designing a Testbench for VHDL design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Implementing on Zedboard (Hardware)</a:t>
            </a:r>
            <a:endParaRPr b="0" lang="de-AT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C9CD0D-E54F-43E5-951C-2F9E4C958506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26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F803F23-D773-45E0-870E-4B06D415ECE1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26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22960" y="1385640"/>
            <a:ext cx="7542720" cy="41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Thank you!</a:t>
            </a:r>
            <a:endParaRPr b="0" lang="de-AT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zxx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Goals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Comparison of exact and approximate Full-Adder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Power Consumption &amp; Area evaluation 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Systematic error analysis</a:t>
            </a:r>
            <a:endParaRPr b="0" lang="de-AT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404040"/>
                </a:solidFill>
                <a:latin typeface="Calibri"/>
                <a:ea typeface="DejaVu Sans"/>
              </a:rPr>
              <a:t>VHDL implementation</a:t>
            </a:r>
            <a:endParaRPr b="0" lang="de-AT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32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68DA60-80D6-4698-8ED6-F4314675729C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de-DE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– Design Comparison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AT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04EA34-544F-4B6F-B4A0-46ADB9FFC80A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44" name="Grafik 4" descr=""/>
          <p:cNvPicPr/>
          <p:nvPr/>
        </p:nvPicPr>
        <p:blipFill>
          <a:blip r:embed="rId1"/>
          <a:stretch/>
        </p:blipFill>
        <p:spPr>
          <a:xfrm>
            <a:off x="1206360" y="1218960"/>
            <a:ext cx="5599800" cy="2436840"/>
          </a:xfrm>
          <a:prstGeom prst="rect">
            <a:avLst/>
          </a:prstGeom>
          <a:ln>
            <a:noFill/>
          </a:ln>
        </p:spPr>
      </p:pic>
      <p:pic>
        <p:nvPicPr>
          <p:cNvPr id="145" name="Grafik 5" descr=""/>
          <p:cNvPicPr/>
          <p:nvPr/>
        </p:nvPicPr>
        <p:blipFill>
          <a:blip r:embed="rId2"/>
          <a:stretch/>
        </p:blipFill>
        <p:spPr>
          <a:xfrm>
            <a:off x="1206360" y="3934440"/>
            <a:ext cx="5599800" cy="197172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1996200" y="3514680"/>
            <a:ext cx="372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Conventional Full Adder Circuit Design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1014840" y="5723640"/>
            <a:ext cx="745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Approximate Full Adder Circuit Design as proposed by Priyadharshni et al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5660640" y="5386320"/>
            <a:ext cx="104760" cy="11196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de-DE" sz="44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Methods – Result Comparison</a:t>
            </a:r>
            <a:endParaRPr b="0" lang="de-AT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de-AT" sz="18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  <a:p>
            <a:pPr marL="91440" indent="-903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4496f"/>
              </a:buClr>
              <a:buFont typeface="Calibri"/>
              <a:buChar char=" "/>
            </a:pPr>
            <a:r>
              <a:rPr b="0" lang="zxx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2B358C0-AF2E-4208-8411-77FE093F26E3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52" name="Grafik 6" descr=""/>
          <p:cNvPicPr/>
          <p:nvPr/>
        </p:nvPicPr>
        <p:blipFill>
          <a:blip r:embed="rId1"/>
          <a:stretch/>
        </p:blipFill>
        <p:spPr>
          <a:xfrm>
            <a:off x="996480" y="1103040"/>
            <a:ext cx="6602760" cy="521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Recap: Error Analysis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For multi bit inputs, the error is not Hamming distance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Error must be interpreted as number 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917618-5FB7-4F03-9097-0D9184D67308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965160" y="2577960"/>
            <a:ext cx="1294920" cy="1485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EXACT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965160" y="4394520"/>
            <a:ext cx="1294920" cy="14857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INXA1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4006440" y="3378600"/>
            <a:ext cx="1380600" cy="1485720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subtract and </a:t>
            </a:r>
            <a:endParaRPr b="0" lang="de-A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absolute</a:t>
            </a:r>
            <a:endParaRPr b="0" lang="de-AT" sz="18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2260440" y="3321000"/>
            <a:ext cx="174564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1476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8"/>
          <p:cNvSpPr/>
          <p:nvPr/>
        </p:nvSpPr>
        <p:spPr>
          <a:xfrm flipV="1">
            <a:off x="2260440" y="4425120"/>
            <a:ext cx="1745640" cy="7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1476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5387400" y="4121640"/>
            <a:ext cx="1514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1476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0"/>
          <p:cNvSpPr/>
          <p:nvPr/>
        </p:nvSpPr>
        <p:spPr>
          <a:xfrm>
            <a:off x="5937120" y="3651120"/>
            <a:ext cx="122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Error</a:t>
            </a:r>
            <a:endParaRPr b="0" lang="de-A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2744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Recap: Binary Decision Diagram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785344C-64FB-4475-82BC-B2909C48B307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  <p:pic>
        <p:nvPicPr>
          <p:cNvPr id="166" name="Picture 6" descr=""/>
          <p:cNvPicPr/>
          <p:nvPr/>
        </p:nvPicPr>
        <p:blipFill>
          <a:blip r:embed="rId1"/>
          <a:stretch/>
        </p:blipFill>
        <p:spPr>
          <a:xfrm>
            <a:off x="5763600" y="1685520"/>
            <a:ext cx="2155680" cy="3760200"/>
          </a:xfrm>
          <a:prstGeom prst="rect">
            <a:avLst/>
          </a:prstGeom>
          <a:ln>
            <a:noFill/>
          </a:ln>
        </p:spPr>
      </p:pic>
      <p:pic>
        <p:nvPicPr>
          <p:cNvPr id="167" name="Picture 10" descr=""/>
          <p:cNvPicPr/>
          <p:nvPr/>
        </p:nvPicPr>
        <p:blipFill>
          <a:blip r:embed="rId2"/>
          <a:stretch/>
        </p:blipFill>
        <p:spPr>
          <a:xfrm>
            <a:off x="974520" y="1946160"/>
            <a:ext cx="3421440" cy="3227760"/>
          </a:xfrm>
          <a:prstGeom prst="rect">
            <a:avLst/>
          </a:prstGeom>
          <a:ln>
            <a:noFill/>
          </a:ln>
        </p:spPr>
      </p:pic>
      <p:sp>
        <p:nvSpPr>
          <p:cNvPr id="168" name="Line 4"/>
          <p:cNvSpPr/>
          <p:nvPr/>
        </p:nvSpPr>
        <p:spPr>
          <a:xfrm flipH="1">
            <a:off x="6591240" y="2252520"/>
            <a:ext cx="180720" cy="5335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69" name="Line 5"/>
          <p:cNvSpPr/>
          <p:nvPr/>
        </p:nvSpPr>
        <p:spPr>
          <a:xfrm flipH="1">
            <a:off x="6305400" y="3338280"/>
            <a:ext cx="95400" cy="862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0" name="Line 6"/>
          <p:cNvSpPr/>
          <p:nvPr/>
        </p:nvSpPr>
        <p:spPr>
          <a:xfrm>
            <a:off x="6305400" y="4200480"/>
            <a:ext cx="47520" cy="7761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1" name="Line 7"/>
          <p:cNvSpPr/>
          <p:nvPr/>
        </p:nvSpPr>
        <p:spPr>
          <a:xfrm flipH="1">
            <a:off x="1285560" y="3009600"/>
            <a:ext cx="254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2" name="Line 8"/>
          <p:cNvSpPr/>
          <p:nvPr/>
        </p:nvSpPr>
        <p:spPr>
          <a:xfrm flipH="1">
            <a:off x="1285560" y="3276360"/>
            <a:ext cx="2543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9080" y="99000"/>
            <a:ext cx="8836200" cy="95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What’s New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27440" y="1145520"/>
            <a:ext cx="8836200" cy="51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BDD generation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Worst case error analysis (partly) finished</a:t>
            </a:r>
            <a:endParaRPr b="0" lang="de-AT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Area and power analysis of the VHDL design</a:t>
            </a:r>
            <a:endParaRPr b="0" lang="de-AT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006440" y="6410880"/>
            <a:ext cx="582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26CBB5A-1F5B-489C-85BA-0FAE94EF58B4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27440" y="99000"/>
            <a:ext cx="8835840" cy="95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Generating BDD for a 2 bit adder</a:t>
            </a:r>
            <a:endParaRPr b="0" lang="de-AT" sz="4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27440" y="1145520"/>
            <a:ext cx="8835840" cy="51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285840" indent="-285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 outputs for exact and approx. adder 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+ 00 = approx: 010, exact: 000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+ 01 = approx: 101, exact: 001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+ 10 = approx: 100, exact: 010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00 + 11 = approx: 011, exact: 011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+ 00 = approx: 101, exact: 001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+ 01 = approx: 010, exact: 010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01 + 10 = approx: 011, exact: 011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Samanata"/>
                <a:ea typeface="DejaVu Sans"/>
              </a:rPr>
              <a:t>…</a:t>
            </a: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AT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006440" y="6410880"/>
            <a:ext cx="582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A23994-DAC7-4B6E-B4EC-223E02AF3626}" type="slidenum"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fld>
            <a:r>
              <a:rPr b="0" lang="zxx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endParaRPr b="0" lang="de-AT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496f"/>
      </a:accent1>
      <a:accent2>
        <a:srgbClr val="0e6180"/>
      </a:accent2>
      <a:accent3>
        <a:srgbClr val="1d9399"/>
      </a:accent3>
      <a:accent4>
        <a:srgbClr val="42ba97"/>
      </a:accent4>
      <a:accent5>
        <a:srgbClr val="3e8853"/>
      </a:accent5>
      <a:accent6>
        <a:srgbClr val="37560d"/>
      </a:accent6>
      <a:hlink>
        <a:srgbClr val="00b050"/>
      </a:hlink>
      <a:folHlink>
        <a:srgbClr val="85500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ICT_PPT_Temp_NT_Clock7</Template>
  <TotalTime>18</TotalTime>
  <Application>LibreOffice/6.4.7.2$Linux_X86_64 LibreOffice_project/40$Build-2</Application>
  <Words>3484</Words>
  <Paragraphs>521</Paragraphs>
  <Company>TU Wien - Campusversion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2018-10-12T07:58:45Z</dcterms:created>
  <dc:creator>Nima TaheriNejad</dc:creator>
  <dc:description/>
  <dc:language>de-AT</dc:language>
  <cp:lastModifiedBy/>
  <dcterms:modified xsi:type="dcterms:W3CDTF">2022-03-02T14:43:53Z</dcterms:modified>
  <cp:revision>156</cp:revision>
  <dc:subject/>
  <dc:title>New PPT design for ICT (featuring numerous layouts 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TU Wien - Campusversion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23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26</vt:i4>
  </property>
</Properties>
</file>